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sldIdLst>
    <p:sldId id="256" r:id="rId2"/>
    <p:sldId id="257" r:id="rId3"/>
    <p:sldId id="258" r:id="rId4"/>
    <p:sldId id="259" r:id="rId5"/>
    <p:sldId id="260" r:id="rId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660"/>
  </p:normalViewPr>
  <p:slideViewPr>
    <p:cSldViewPr snapToGrid="0">
      <p:cViewPr varScale="1">
        <p:scale>
          <a:sx n="71" d="100"/>
          <a:sy n="71"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377219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1139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C139D5-B1AD-438E-B9E9-0BBBE29541A2}"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679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2727898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C139D5-B1AD-438E-B9E9-0BBBE29541A2}"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292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283051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406937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374588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21799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68341C1-532F-459B-97E3-EAE1E9218CDA}" type="datetimeFigureOut">
              <a:rPr lang="es-EC" smtClean="0"/>
              <a:t>5/12/2024</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75417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100880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8341C1-532F-459B-97E3-EAE1E9218CDA}" type="datetimeFigureOut">
              <a:rPr lang="es-EC" smtClean="0"/>
              <a:t>5/12/2024</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387132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8341C1-532F-459B-97E3-EAE1E9218CDA}" type="datetimeFigureOut">
              <a:rPr lang="es-EC" smtClean="0"/>
              <a:t>5/12/2024</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32696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41C1-532F-459B-97E3-EAE1E9218CDA}" type="datetimeFigureOut">
              <a:rPr lang="es-EC" smtClean="0"/>
              <a:t>5/12/2024</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129155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1960900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68341C1-532F-459B-97E3-EAE1E9218CDA}" type="datetimeFigureOut">
              <a:rPr lang="es-EC" smtClean="0"/>
              <a:t>5/12/2024</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C139D5-B1AD-438E-B9E9-0BBBE29541A2}" type="slidenum">
              <a:rPr lang="es-EC" smtClean="0"/>
              <a:t>‹Nº›</a:t>
            </a:fld>
            <a:endParaRPr lang="es-EC"/>
          </a:p>
        </p:txBody>
      </p:sp>
    </p:spTree>
    <p:extLst>
      <p:ext uri="{BB962C8B-B14F-4D97-AF65-F5344CB8AC3E}">
        <p14:creationId xmlns:p14="http://schemas.microsoft.com/office/powerpoint/2010/main" val="69957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68341C1-532F-459B-97E3-EAE1E9218CDA}" type="datetimeFigureOut">
              <a:rPr lang="es-EC" smtClean="0"/>
              <a:t>5/12/2024</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8C139D5-B1AD-438E-B9E9-0BBBE29541A2}" type="slidenum">
              <a:rPr lang="es-EC" smtClean="0"/>
              <a:t>‹Nº›</a:t>
            </a:fld>
            <a:endParaRPr lang="es-EC"/>
          </a:p>
        </p:txBody>
      </p:sp>
    </p:spTree>
    <p:extLst>
      <p:ext uri="{BB962C8B-B14F-4D97-AF65-F5344CB8AC3E}">
        <p14:creationId xmlns:p14="http://schemas.microsoft.com/office/powerpoint/2010/main" val="31322321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722641" y="5656521"/>
            <a:ext cx="3469359" cy="1201479"/>
          </a:xfrm>
          <a:prstGeom prst="rect">
            <a:avLst/>
          </a:prstGeom>
        </p:spPr>
      </p:pic>
      <p:sp>
        <p:nvSpPr>
          <p:cNvPr id="5" name="CuadroTexto 4"/>
          <p:cNvSpPr txBox="1"/>
          <p:nvPr/>
        </p:nvSpPr>
        <p:spPr>
          <a:xfrm>
            <a:off x="2607082" y="665699"/>
            <a:ext cx="6358269" cy="1015663"/>
          </a:xfrm>
          <a:prstGeom prst="rect">
            <a:avLst/>
          </a:prstGeom>
          <a:noFill/>
        </p:spPr>
        <p:txBody>
          <a:bodyPr wrap="square" rtlCol="0">
            <a:spAutoFit/>
          </a:bodyPr>
          <a:lstStyle/>
          <a:p>
            <a:pPr algn="ctr"/>
            <a:r>
              <a:rPr lang="es-EC" sz="3000" dirty="0">
                <a:latin typeface="Cambria Math" panose="02040503050406030204" pitchFamily="18" charset="0"/>
                <a:ea typeface="Cambria Math" panose="02040503050406030204" pitchFamily="18" charset="0"/>
                <a:cs typeface="Arial" panose="020B0604020202020204" pitchFamily="34" charset="0"/>
              </a:rPr>
              <a:t>COMITÉ DE CONSERVACIÓN DE LA CUENCA DEL RÍO YANUNCAY</a:t>
            </a:r>
          </a:p>
        </p:txBody>
      </p:sp>
      <p:pic>
        <p:nvPicPr>
          <p:cNvPr id="7" name="Imagen 6"/>
          <p:cNvPicPr>
            <a:picLocks noChangeAspect="1"/>
          </p:cNvPicPr>
          <p:nvPr/>
        </p:nvPicPr>
        <p:blipFill>
          <a:blip r:embed="rId3"/>
          <a:stretch>
            <a:fillRect/>
          </a:stretch>
        </p:blipFill>
        <p:spPr>
          <a:xfrm>
            <a:off x="2607082" y="1942534"/>
            <a:ext cx="6490443" cy="3661533"/>
          </a:xfrm>
          <a:prstGeom prst="rect">
            <a:avLst/>
          </a:prstGeom>
          <a:ln>
            <a:solidFill>
              <a:schemeClr val="tx1"/>
            </a:solidFill>
          </a:ln>
        </p:spPr>
      </p:pic>
    </p:spTree>
    <p:extLst>
      <p:ext uri="{BB962C8B-B14F-4D97-AF65-F5344CB8AC3E}">
        <p14:creationId xmlns:p14="http://schemas.microsoft.com/office/powerpoint/2010/main" val="124105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6417" y="1199827"/>
            <a:ext cx="5724261" cy="2031325"/>
          </a:xfrm>
          <a:prstGeom prst="rect">
            <a:avLst/>
          </a:prstGeom>
          <a:noFill/>
        </p:spPr>
        <p:txBody>
          <a:bodyPr wrap="square" rtlCol="0">
            <a:spAutoFit/>
          </a:bodyPr>
          <a:lstStyle/>
          <a:p>
            <a:pPr algn="just"/>
            <a:r>
              <a:rPr lang="es-EC" dirty="0">
                <a:latin typeface="Arial" panose="020B0604020202020204" pitchFamily="34" charset="0"/>
                <a:cs typeface="Arial" panose="020B0604020202020204" pitchFamily="34" charset="0"/>
              </a:rPr>
              <a:t>Con fecha 22 de julio de 2021 el Comité de Conservación de la Cuenca del Río Yanuncay, se constituye por la voluntad de las instituciones del sector público, privado y comunitario, en razón de sus competencias a fin de contribuir en la protección y conservación de los recursos naturales de la cuenca del río Yanuncay.</a:t>
            </a:r>
            <a:endParaRPr lang="es-EC" dirty="0">
              <a:latin typeface="Arial" panose="020B0604020202020204" pitchFamily="34" charset="0"/>
              <a:ea typeface="Cambria Math" panose="02040503050406030204" pitchFamily="18" charset="0"/>
              <a:cs typeface="Arial" panose="020B0604020202020204" pitchFamily="34" charset="0"/>
            </a:endParaRPr>
          </a:p>
        </p:txBody>
      </p:sp>
      <p:sp>
        <p:nvSpPr>
          <p:cNvPr id="4" name="CuadroTexto 3"/>
          <p:cNvSpPr txBox="1"/>
          <p:nvPr/>
        </p:nvSpPr>
        <p:spPr>
          <a:xfrm>
            <a:off x="7460111" y="1275531"/>
            <a:ext cx="6358269" cy="477054"/>
          </a:xfrm>
          <a:prstGeom prst="rect">
            <a:avLst/>
          </a:prstGeom>
          <a:noFill/>
        </p:spPr>
        <p:txBody>
          <a:bodyPr wrap="square" rtlCol="0">
            <a:spAutoFit/>
          </a:bodyPr>
          <a:lstStyle/>
          <a:p>
            <a:r>
              <a:rPr lang="es-EC" sz="2500" b="1" u="sng" dirty="0">
                <a:latin typeface="Arial" panose="020B0604020202020204" pitchFamily="34" charset="0"/>
                <a:ea typeface="Cambria Math" panose="02040503050406030204" pitchFamily="18" charset="0"/>
                <a:cs typeface="Arial" panose="020B0604020202020204" pitchFamily="34" charset="0"/>
              </a:rPr>
              <a:t>Miembros del comité:</a:t>
            </a:r>
          </a:p>
        </p:txBody>
      </p:sp>
      <p:sp>
        <p:nvSpPr>
          <p:cNvPr id="5" name="Rectángulo 4"/>
          <p:cNvSpPr/>
          <p:nvPr/>
        </p:nvSpPr>
        <p:spPr>
          <a:xfrm>
            <a:off x="6613451" y="2029321"/>
            <a:ext cx="5323169" cy="4262705"/>
          </a:xfrm>
          <a:prstGeom prst="rect">
            <a:avLst/>
          </a:prstGeom>
        </p:spPr>
        <p:txBody>
          <a:bodyPr wrap="square">
            <a:spAutoFit/>
          </a:bodyPr>
          <a:lstStyle/>
          <a:p>
            <a:pPr marL="349250" indent="-342900" algn="just">
              <a:spcAft>
                <a:spcPts val="0"/>
              </a:spcAft>
              <a:buFont typeface="+mj-lt"/>
              <a:buAutoNum type="arabicPeriod"/>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Empresa Pública Municipal de Telecomunicaciones, Agua potable, Alcantarillado</a:t>
            </a:r>
            <a:r>
              <a:rPr lang="es-EC" sz="1600" spc="-37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y</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Saneamiento de</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Cuenca –</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ETAPA EP.</a:t>
            </a:r>
          </a:p>
          <a:p>
            <a:pPr marL="349250" indent="-342900" algn="just">
              <a:spcAft>
                <a:spcPts val="0"/>
              </a:spcAft>
              <a:buFont typeface="+mj-lt"/>
              <a:buAutoNum type="arabicPeriod"/>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Universidad del Azuay – UDA.</a:t>
            </a:r>
          </a:p>
          <a:p>
            <a:pPr marL="349250" indent="-342900" algn="just">
              <a:spcAft>
                <a:spcPts val="0"/>
              </a:spcAft>
              <a:buFont typeface="+mj-lt"/>
              <a:buAutoNum type="arabicPeriod"/>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Universidad</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Cuenca,</a:t>
            </a:r>
          </a:p>
          <a:p>
            <a:pPr marL="349250" indent="-342900" algn="just">
              <a:spcAft>
                <a:spcPts val="0"/>
              </a:spcAft>
              <a:buFont typeface="+mj-lt"/>
              <a:buAutoNum type="arabicPeriod"/>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Empresa Electro Generadora del Austro - ELECAUSTRO S.A.</a:t>
            </a:r>
          </a:p>
          <a:p>
            <a:pPr marL="349250" indent="-342900" algn="just">
              <a:spcAft>
                <a:spcPts val="0"/>
              </a:spcAft>
              <a:buFont typeface="+mj-lt"/>
              <a:buAutoNum type="arabicPeriod"/>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Ministerio del Ambiente, Agua y Transición Ecológica – MAATE.</a:t>
            </a:r>
          </a:p>
          <a:p>
            <a:pPr marL="349250" indent="-342900" algn="just">
              <a:spcAft>
                <a:spcPts val="0"/>
              </a:spcAft>
              <a:buFont typeface="+mj-lt"/>
              <a:buAutoNum type="arabicPeriod" startAt="6"/>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Ministerio</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Agricultura</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y Ganadería</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 MAG.</a:t>
            </a:r>
          </a:p>
          <a:p>
            <a:pPr marL="349250" indent="-342900" algn="just">
              <a:spcAft>
                <a:spcPts val="0"/>
              </a:spcAft>
              <a:buFont typeface="+mj-lt"/>
              <a:buAutoNum type="arabicPeriod" startAt="6"/>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Gobierno Autónomo Descentralizado de la Parroquia Baños</a:t>
            </a:r>
            <a:r>
              <a:rPr lang="es-EC" sz="1600" dirty="0">
                <a:solidFill>
                  <a:srgbClr val="222222"/>
                </a:solidFill>
                <a:latin typeface="Arial" panose="020B0604020202020204" pitchFamily="34" charset="0"/>
                <a:ea typeface="Calibri" panose="020F0502020204030204" pitchFamily="34" charset="0"/>
                <a:cs typeface="Arial" panose="020B0604020202020204" pitchFamily="34" charset="0"/>
              </a:rPr>
              <a:t>.</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9250" indent="-342900" algn="just">
              <a:spcAft>
                <a:spcPts val="0"/>
              </a:spcAft>
              <a:buFont typeface="+mj-lt"/>
              <a:buAutoNum type="arabicPeriod" startAt="6"/>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Gobierno</a:t>
            </a:r>
            <a:r>
              <a:rPr lang="es-EC" sz="1600" spc="-2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Autónomo</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Descentralizado</a:t>
            </a:r>
            <a:r>
              <a:rPr lang="es-EC" sz="1600" spc="-1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a:t>
            </a:r>
            <a:r>
              <a:rPr lang="es-EC" sz="1600" spc="-1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la</a:t>
            </a:r>
            <a:r>
              <a:rPr lang="es-EC" sz="1600" spc="-1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Parroquia</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San</a:t>
            </a:r>
            <a:r>
              <a:rPr lang="es-EC" sz="1600" spc="-1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Joaquín.</a:t>
            </a:r>
          </a:p>
          <a:p>
            <a:pPr marL="349250" indent="-342900" algn="just">
              <a:spcAft>
                <a:spcPts val="0"/>
              </a:spcAft>
              <a:buFont typeface="+mj-lt"/>
              <a:buAutoNum type="arabicPeriod" startAt="6"/>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Gobierno</a:t>
            </a:r>
            <a:r>
              <a:rPr lang="es-EC" sz="1600" spc="-1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Autónomo Descentralizado</a:t>
            </a:r>
            <a:r>
              <a:rPr lang="es-EC" sz="1600" spc="-5"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de</a:t>
            </a:r>
            <a:r>
              <a:rPr lang="es-EC" sz="1600" spc="-10"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la Parroquia Chaucha.</a:t>
            </a:r>
          </a:p>
          <a:p>
            <a:pPr marL="349250" indent="-342900" algn="just">
              <a:spcAft>
                <a:spcPts val="0"/>
              </a:spcAft>
              <a:buFont typeface="+mj-lt"/>
              <a:buAutoNum type="arabicPeriod"/>
            </a:pPr>
            <a:endParaRPr lang="es-EC" sz="1500"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p:cNvSpPr txBox="1"/>
          <p:nvPr/>
        </p:nvSpPr>
        <p:spPr>
          <a:xfrm>
            <a:off x="2101301" y="625358"/>
            <a:ext cx="6358269" cy="477054"/>
          </a:xfrm>
          <a:prstGeom prst="rect">
            <a:avLst/>
          </a:prstGeom>
          <a:noFill/>
        </p:spPr>
        <p:txBody>
          <a:bodyPr wrap="square" rtlCol="0">
            <a:spAutoFit/>
          </a:bodyPr>
          <a:lstStyle/>
          <a:p>
            <a:r>
              <a:rPr lang="es-EC" sz="2500" b="1" u="sng" dirty="0">
                <a:latin typeface="Arial" panose="020B0604020202020204" pitchFamily="34" charset="0"/>
                <a:ea typeface="Cambria Math" panose="02040503050406030204" pitchFamily="18" charset="0"/>
                <a:cs typeface="Arial" panose="020B0604020202020204" pitchFamily="34" charset="0"/>
              </a:rPr>
              <a:t>Antecedentes:</a:t>
            </a:r>
          </a:p>
        </p:txBody>
      </p:sp>
      <p:pic>
        <p:nvPicPr>
          <p:cNvPr id="9" name="Imagen 8"/>
          <p:cNvPicPr>
            <a:picLocks noChangeAspect="1"/>
          </p:cNvPicPr>
          <p:nvPr/>
        </p:nvPicPr>
        <p:blipFill>
          <a:blip r:embed="rId2"/>
          <a:stretch>
            <a:fillRect/>
          </a:stretch>
        </p:blipFill>
        <p:spPr>
          <a:xfrm>
            <a:off x="506417" y="3662683"/>
            <a:ext cx="5648325" cy="2076450"/>
          </a:xfrm>
          <a:prstGeom prst="rect">
            <a:avLst/>
          </a:prstGeom>
          <a:ln>
            <a:solidFill>
              <a:schemeClr val="tx1"/>
            </a:solidFill>
          </a:ln>
        </p:spPr>
      </p:pic>
    </p:spTree>
    <p:extLst>
      <p:ext uri="{BB962C8B-B14F-4D97-AF65-F5344CB8AC3E}">
        <p14:creationId xmlns:p14="http://schemas.microsoft.com/office/powerpoint/2010/main" val="204451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75003" y="694557"/>
            <a:ext cx="6358269" cy="477054"/>
          </a:xfrm>
          <a:prstGeom prst="rect">
            <a:avLst/>
          </a:prstGeom>
          <a:noFill/>
        </p:spPr>
        <p:txBody>
          <a:bodyPr wrap="square" rtlCol="0">
            <a:spAutoFit/>
          </a:bodyPr>
          <a:lstStyle/>
          <a:p>
            <a:r>
              <a:rPr lang="es-EC" sz="2500" b="1" u="sng" dirty="0">
                <a:latin typeface="Arial" panose="020B0604020202020204" pitchFamily="34" charset="0"/>
                <a:ea typeface="Cambria Math" panose="02040503050406030204" pitchFamily="18" charset="0"/>
                <a:cs typeface="Arial" panose="020B0604020202020204" pitchFamily="34" charset="0"/>
              </a:rPr>
              <a:t>Objetivos:</a:t>
            </a:r>
          </a:p>
        </p:txBody>
      </p:sp>
      <p:sp>
        <p:nvSpPr>
          <p:cNvPr id="5" name="Rectángulo 4"/>
          <p:cNvSpPr/>
          <p:nvPr/>
        </p:nvSpPr>
        <p:spPr>
          <a:xfrm>
            <a:off x="617037" y="1372914"/>
            <a:ext cx="6722102" cy="4881849"/>
          </a:xfrm>
          <a:prstGeom prst="rect">
            <a:avLst/>
          </a:prstGeom>
        </p:spPr>
        <p:txBody>
          <a:bodyPr wrap="square">
            <a:spAutoFit/>
          </a:bodyPr>
          <a:lstStyle/>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Promover la gestión integral del recurso hídrico en la cuenca del río Yanuncay.</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Planificar acciones para un uso adecuado del suelo, </a:t>
            </a:r>
            <a:r>
              <a:rPr lang="es-EC" sz="1600" dirty="0">
                <a:solidFill>
                  <a:srgbClr val="222222"/>
                </a:solidFill>
                <a:latin typeface="Arial" panose="020B0604020202020204" pitchFamily="34" charset="0"/>
                <a:ea typeface="Calibri" panose="020F0502020204030204" pitchFamily="34" charset="0"/>
                <a:cs typeface="Arial" panose="020B0604020202020204" pitchFamily="34" charset="0"/>
              </a:rPr>
              <a:t>con</a:t>
            </a: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 base en las potencialidades específicas.</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Coordinar el uso responsable del recurso hídrico en la cuenca.</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Difundir estrategias de manejo comunal - institucional de los recursos naturales de la cuenca del río Yanuncay.</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Canalizar acuerdos entre los miembros del Comité, así como con los actores comunitarios y locales de la zona, para la implementación de estrategias que posibiliten la conservación de la cuenca.</a:t>
            </a:r>
            <a:endParaRPr lang="es-EC" sz="16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fontAlgn="base">
              <a:lnSpc>
                <a:spcPct val="115000"/>
              </a:lnSpc>
              <a:spcAft>
                <a:spcPts val="0"/>
              </a:spcAft>
              <a:buFont typeface="+mj-lt"/>
              <a:buAutoNum type="arabicPeriod"/>
              <a:tabLst>
                <a:tab pos="457200" algn="l"/>
              </a:tabLst>
            </a:pPr>
            <a:r>
              <a:rPr lang="es-EC" sz="1600" dirty="0">
                <a:solidFill>
                  <a:srgbClr val="222222"/>
                </a:solidFill>
                <a:effectLst/>
                <a:latin typeface="Arial" panose="020B0604020202020204" pitchFamily="34" charset="0"/>
                <a:ea typeface="Calibri" panose="020F0502020204030204" pitchFamily="34" charset="0"/>
                <a:cs typeface="Arial" panose="020B0604020202020204" pitchFamily="34" charset="0"/>
              </a:rPr>
              <a:t>Impulsar la formación de redes de integración que potencien y fortalezcan las interacciones entre las organizaciones y actores interesados en la conservación de la cuenca del Yanuncay, a fin de conjugar esfuerzos y evitar duplicidad de funciones en las áreas técnicas, administrativas y logísticas, conforme a las políticas emitidas por los órganos estatales competentes. </a:t>
            </a:r>
          </a:p>
        </p:txBody>
      </p:sp>
      <p:pic>
        <p:nvPicPr>
          <p:cNvPr id="6" name="Imagen 5"/>
          <p:cNvPicPr>
            <a:picLocks noChangeAspect="1"/>
          </p:cNvPicPr>
          <p:nvPr/>
        </p:nvPicPr>
        <p:blipFill>
          <a:blip r:embed="rId2"/>
          <a:stretch>
            <a:fillRect/>
          </a:stretch>
        </p:blipFill>
        <p:spPr>
          <a:xfrm>
            <a:off x="7583463" y="836962"/>
            <a:ext cx="4413731" cy="2400300"/>
          </a:xfrm>
          <a:prstGeom prst="rect">
            <a:avLst/>
          </a:prstGeom>
          <a:ln>
            <a:solidFill>
              <a:schemeClr val="tx1"/>
            </a:solidFill>
          </a:ln>
        </p:spPr>
      </p:pic>
      <p:pic>
        <p:nvPicPr>
          <p:cNvPr id="7" name="Imagen 6"/>
          <p:cNvPicPr>
            <a:picLocks noChangeAspect="1"/>
          </p:cNvPicPr>
          <p:nvPr/>
        </p:nvPicPr>
        <p:blipFill>
          <a:blip r:embed="rId3"/>
          <a:stretch>
            <a:fillRect/>
          </a:stretch>
        </p:blipFill>
        <p:spPr>
          <a:xfrm>
            <a:off x="7632917" y="3813839"/>
            <a:ext cx="4314825" cy="2344368"/>
          </a:xfrm>
          <a:prstGeom prst="rect">
            <a:avLst/>
          </a:prstGeom>
          <a:ln>
            <a:solidFill>
              <a:schemeClr val="tx1"/>
            </a:solidFill>
          </a:ln>
        </p:spPr>
      </p:pic>
    </p:spTree>
    <p:extLst>
      <p:ext uri="{BB962C8B-B14F-4D97-AF65-F5344CB8AC3E}">
        <p14:creationId xmlns:p14="http://schemas.microsoft.com/office/powerpoint/2010/main" val="355662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2456" y="787400"/>
            <a:ext cx="2300630" cy="369332"/>
          </a:xfrm>
          <a:prstGeom prst="rect">
            <a:avLst/>
          </a:prstGeom>
        </p:spPr>
        <p:txBody>
          <a:bodyPr wrap="none">
            <a:spAutoFit/>
          </a:bodyPr>
          <a:lstStyle/>
          <a:p>
            <a:r>
              <a:rPr lang="es-EC" b="1" u="sng" dirty="0">
                <a:latin typeface="Arial" panose="020B0604020202020204" pitchFamily="34" charset="0"/>
                <a:ea typeface="Cambria Math" panose="02040503050406030204" pitchFamily="18" charset="0"/>
                <a:cs typeface="Arial" panose="020B0604020202020204" pitchFamily="34" charset="0"/>
              </a:rPr>
              <a:t>Secretaria Técnica:</a:t>
            </a:r>
          </a:p>
        </p:txBody>
      </p:sp>
      <p:sp>
        <p:nvSpPr>
          <p:cNvPr id="3" name="Rectángulo 2"/>
          <p:cNvSpPr/>
          <p:nvPr/>
        </p:nvSpPr>
        <p:spPr>
          <a:xfrm>
            <a:off x="878958" y="1241907"/>
            <a:ext cx="11050772" cy="923330"/>
          </a:xfrm>
          <a:prstGeom prst="rect">
            <a:avLst/>
          </a:prstGeom>
        </p:spPr>
        <p:txBody>
          <a:bodyPr wrap="square">
            <a:spAutoFit/>
          </a:bodyPr>
          <a:lstStyle/>
          <a:p>
            <a:pPr algn="just"/>
            <a:r>
              <a:rPr lang="es-EC" kern="0" dirty="0">
                <a:solidFill>
                  <a:srgbClr val="222222"/>
                </a:solidFill>
                <a:effectLst/>
                <a:latin typeface="Arial" panose="020B0604020202020204" pitchFamily="34" charset="0"/>
                <a:ea typeface="Calibri" panose="020F0502020204030204" pitchFamily="34" charset="0"/>
                <a:cs typeface="Arial" panose="020B0604020202020204" pitchFamily="34" charset="0"/>
              </a:rPr>
              <a:t>El Secretario Técnico será el responsable de la gestión administrativa y coordinación entre el Directorio, la Comisión Técnica y en general, la coordinación interinstitucional; sobre su gestión, informará anualmente a la Asamblea General y semestralmente al Directorio, mediante informes detallados.</a:t>
            </a:r>
            <a:endParaRPr lang="es-EC" dirty="0">
              <a:latin typeface="Arial" panose="020B0604020202020204" pitchFamily="34" charset="0"/>
              <a:cs typeface="Arial" panose="020B0604020202020204" pitchFamily="34" charset="0"/>
            </a:endParaRPr>
          </a:p>
        </p:txBody>
      </p:sp>
      <p:sp>
        <p:nvSpPr>
          <p:cNvPr id="4" name="Rectángulo 3"/>
          <p:cNvSpPr/>
          <p:nvPr/>
        </p:nvSpPr>
        <p:spPr>
          <a:xfrm>
            <a:off x="548096" y="2435078"/>
            <a:ext cx="2236510" cy="369332"/>
          </a:xfrm>
          <a:prstGeom prst="rect">
            <a:avLst/>
          </a:prstGeom>
        </p:spPr>
        <p:txBody>
          <a:bodyPr wrap="none">
            <a:spAutoFit/>
          </a:bodyPr>
          <a:lstStyle/>
          <a:p>
            <a:r>
              <a:rPr lang="es-EC" b="1" u="sng" dirty="0">
                <a:latin typeface="Arial" panose="020B0604020202020204" pitchFamily="34" charset="0"/>
                <a:ea typeface="Cambria Math" panose="02040503050406030204" pitchFamily="18" charset="0"/>
                <a:cs typeface="Arial" panose="020B0604020202020204" pitchFamily="34" charset="0"/>
              </a:rPr>
              <a:t>Comisión Técnica:</a:t>
            </a:r>
          </a:p>
        </p:txBody>
      </p:sp>
      <p:sp>
        <p:nvSpPr>
          <p:cNvPr id="5" name="Rectángulo 4"/>
          <p:cNvSpPr/>
          <p:nvPr/>
        </p:nvSpPr>
        <p:spPr>
          <a:xfrm>
            <a:off x="548096" y="3231868"/>
            <a:ext cx="11381634" cy="948337"/>
          </a:xfrm>
          <a:prstGeom prst="rect">
            <a:avLst/>
          </a:prstGeom>
        </p:spPr>
        <p:txBody>
          <a:bodyPr wrap="square">
            <a:spAutoFit/>
          </a:bodyPr>
          <a:lstStyle/>
          <a:p>
            <a:pPr marL="234950" algn="just">
              <a:lnSpc>
                <a:spcPct val="103000"/>
              </a:lnSpc>
              <a:spcAft>
                <a:spcPts val="0"/>
              </a:spcAft>
            </a:pPr>
            <a:r>
              <a:rPr lang="es-EC" i="1" dirty="0">
                <a:solidFill>
                  <a:srgbClr val="201F1E"/>
                </a:solidFill>
                <a:effectLst/>
                <a:latin typeface="Arial" panose="020B0604020202020204" pitchFamily="34" charset="0"/>
                <a:ea typeface="Calibri" panose="020F0502020204030204" pitchFamily="34" charset="0"/>
                <a:cs typeface="Arial" panose="020B0604020202020204" pitchFamily="34" charset="0"/>
              </a:rPr>
              <a:t>“Art .25.- La Comisión Técnica es el organismo de coordinación en el que participan los técnicos designados por las Instituciones socias que tiene la función de brindar el soporte en la gestión integral de los recursos hídricos de la cuenca del río Yanuncay</a:t>
            </a:r>
            <a:r>
              <a:rPr lang="es-EC" dirty="0">
                <a:solidFill>
                  <a:srgbClr val="222222"/>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6" name="Rectángulo 5"/>
          <p:cNvSpPr/>
          <p:nvPr/>
        </p:nvSpPr>
        <p:spPr>
          <a:xfrm>
            <a:off x="1034320" y="4607664"/>
            <a:ext cx="10895409" cy="1519006"/>
          </a:xfrm>
          <a:prstGeom prst="rect">
            <a:avLst/>
          </a:prstGeom>
        </p:spPr>
        <p:txBody>
          <a:bodyPr wrap="square">
            <a:spAutoFit/>
          </a:bodyPr>
          <a:lstStyle/>
          <a:p>
            <a:pPr marL="234950" algn="just">
              <a:lnSpc>
                <a:spcPct val="103000"/>
              </a:lnSpc>
              <a:spcAft>
                <a:spcPts val="0"/>
              </a:spcAft>
            </a:pPr>
            <a:r>
              <a:rPr lang="es-EC" i="1" dirty="0">
                <a:solidFill>
                  <a:srgbClr val="222222"/>
                </a:solidFill>
                <a:effectLst/>
                <a:latin typeface="Arial" panose="020B0604020202020204" pitchFamily="34" charset="0"/>
                <a:ea typeface="Calibri" panose="020F0502020204030204" pitchFamily="34" charset="0"/>
                <a:cs typeface="Arial" panose="020B0604020202020204" pitchFamily="34" charset="0"/>
              </a:rPr>
              <a:t>“Art. 28.- Corresponde a la Comisión Técnica: a) Presentar al Directorio propuestas y proyectos que permitan el cumplimiento de la gestión integral del recurso hídrico. </a:t>
            </a:r>
            <a:endParaRPr lang="es-EC"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a:p>
            <a:pPr marL="234950" algn="just">
              <a:lnSpc>
                <a:spcPct val="103000"/>
              </a:lnSpc>
              <a:spcAft>
                <a:spcPts val="0"/>
              </a:spcAft>
            </a:pPr>
            <a:r>
              <a:rPr lang="es-EC" i="1" dirty="0">
                <a:solidFill>
                  <a:srgbClr val="222222"/>
                </a:solidFill>
                <a:effectLst/>
                <a:latin typeface="Arial" panose="020B0604020202020204" pitchFamily="34" charset="0"/>
                <a:ea typeface="Calibri" panose="020F0502020204030204" pitchFamily="34" charset="0"/>
                <a:cs typeface="Arial" panose="020B0604020202020204" pitchFamily="34" charset="0"/>
              </a:rPr>
              <a:t>b) Velar por el buen cumplimiento de los convenios y cartas de intención que se firmen para la ejecución del Plan de Gestión Integral a desarrollarse o acciones requeridas para el manejo integral de los recursos hídricos”.</a:t>
            </a:r>
            <a:endParaRPr lang="es-EC"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61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64105" y="467712"/>
            <a:ext cx="10707974" cy="1233671"/>
          </a:xfrm>
          <a:prstGeom prst="rect">
            <a:avLst/>
          </a:prstGeom>
        </p:spPr>
        <p:txBody>
          <a:bodyPr wrap="square">
            <a:spAutoFit/>
          </a:bodyPr>
          <a:lstStyle/>
          <a:p>
            <a:pPr marL="234950" algn="just">
              <a:lnSpc>
                <a:spcPct val="103000"/>
              </a:lnSpc>
              <a:spcAft>
                <a:spcPts val="0"/>
              </a:spcAft>
            </a:pPr>
            <a:r>
              <a:rPr lang="es-EC" dirty="0">
                <a:solidFill>
                  <a:srgbClr val="222222"/>
                </a:solidFill>
                <a:effectLst/>
                <a:latin typeface="Arial" panose="020B0604020202020204" pitchFamily="34" charset="0"/>
                <a:ea typeface="Calibri" panose="020F0502020204030204" pitchFamily="34" charset="0"/>
                <a:cs typeface="Arial" panose="020B0604020202020204" pitchFamily="34" charset="0"/>
              </a:rPr>
              <a:t>La Comisión Técnica elaboró el Plan Operativo Anual 2023, el mismo que </a:t>
            </a: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en Asamblea ordinaria del Comité de Conservación de la Cuenca del Río Yanuncay de fecha 31 de mayo </a:t>
            </a:r>
            <a:r>
              <a:rPr lang="es-EC">
                <a:solidFill>
                  <a:srgbClr val="000000"/>
                </a:solidFill>
                <a:effectLst/>
                <a:latin typeface="Arial" panose="020B0604020202020204" pitchFamily="34" charset="0"/>
                <a:ea typeface="Cambria" panose="02040503050406030204" pitchFamily="18" charset="0"/>
                <a:cs typeface="Arial" panose="020B0604020202020204" pitchFamily="34" charset="0"/>
              </a:rPr>
              <a:t>de 2023 </a:t>
            </a: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se aprobó el Plan Operativo 2023, y el 27 de julio de 2023 se suscribió el Convenio Específico No. 2023 – 001 entre las Entidades que conforman el Comité para su implementación.</a:t>
            </a:r>
            <a:endParaRPr lang="es-EC" dirty="0">
              <a:solidFill>
                <a:srgbClr val="22222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09511" y="1861484"/>
            <a:ext cx="3719929" cy="369332"/>
          </a:xfrm>
          <a:prstGeom prst="rect">
            <a:avLst/>
          </a:prstGeom>
        </p:spPr>
        <p:txBody>
          <a:bodyPr wrap="none">
            <a:spAutoFit/>
          </a:bodyPr>
          <a:lstStyle/>
          <a:p>
            <a:r>
              <a:rPr lang="es-EC" b="1" i="1" u="sng" dirty="0">
                <a:latin typeface="Arial" panose="020B0604020202020204" pitchFamily="34" charset="0"/>
                <a:ea typeface="Cambria Math" panose="02040503050406030204" pitchFamily="18" charset="0"/>
                <a:cs typeface="Arial" panose="020B0604020202020204" pitchFamily="34" charset="0"/>
              </a:rPr>
              <a:t>ÁREAS DE TRABAJO DEL POA:</a:t>
            </a:r>
          </a:p>
        </p:txBody>
      </p:sp>
      <p:sp>
        <p:nvSpPr>
          <p:cNvPr id="5" name="Rectángulo 4"/>
          <p:cNvSpPr/>
          <p:nvPr/>
        </p:nvSpPr>
        <p:spPr>
          <a:xfrm>
            <a:off x="1942798" y="2558370"/>
            <a:ext cx="3264437" cy="1233671"/>
          </a:xfrm>
          <a:prstGeom prst="rect">
            <a:avLst/>
          </a:prstGeom>
        </p:spPr>
        <p:txBody>
          <a:bodyPr wrap="square">
            <a:spAutoFit/>
          </a:bodyPr>
          <a:lstStyle/>
          <a:p>
            <a:pPr marL="342900" lvl="0" indent="-342900" algn="just">
              <a:lnSpc>
                <a:spcPct val="103000"/>
              </a:lnSpc>
              <a:spcAft>
                <a:spcPts val="0"/>
              </a:spcAft>
              <a:buFont typeface="+mj-lt"/>
              <a:buAutoNum type="arabicPeriod"/>
            </a:pP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Formación</a:t>
            </a:r>
            <a:endParaRPr lang="es-EC"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3000"/>
              </a:lnSpc>
              <a:spcAft>
                <a:spcPts val="0"/>
              </a:spcAft>
              <a:buFont typeface="+mj-lt"/>
              <a:buAutoNum type="arabicPeriod"/>
            </a:pP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Ecología</a:t>
            </a:r>
            <a:endParaRPr lang="es-EC"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3000"/>
              </a:lnSpc>
              <a:spcAft>
                <a:spcPts val="0"/>
              </a:spcAft>
              <a:buFont typeface="+mj-lt"/>
              <a:buAutoNum type="arabicPeriod"/>
            </a:pP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Infraestructura</a:t>
            </a:r>
            <a:endParaRPr lang="es-EC" dirty="0">
              <a:solidFill>
                <a:srgbClr val="222222"/>
              </a:solidFill>
              <a:latin typeface="Arial" panose="020B0604020202020204" pitchFamily="34" charset="0"/>
              <a:ea typeface="Cambria" panose="02040503050406030204" pitchFamily="18" charset="0"/>
              <a:cs typeface="Arial" panose="020B0604020202020204" pitchFamily="34" charset="0"/>
            </a:endParaRPr>
          </a:p>
          <a:p>
            <a:pPr marL="342900" lvl="0" indent="-342900" algn="just">
              <a:lnSpc>
                <a:spcPct val="103000"/>
              </a:lnSpc>
              <a:spcAft>
                <a:spcPts val="0"/>
              </a:spcAft>
              <a:buFont typeface="+mj-lt"/>
              <a:buAutoNum type="arabicPeriod"/>
            </a:pPr>
            <a:r>
              <a:rPr lang="es-EC" dirty="0">
                <a:solidFill>
                  <a:srgbClr val="000000"/>
                </a:solidFill>
                <a:effectLst/>
                <a:latin typeface="Arial" panose="020B0604020202020204" pitchFamily="34" charset="0"/>
                <a:ea typeface="Cambria" panose="02040503050406030204" pitchFamily="18" charset="0"/>
                <a:cs typeface="Arial" panose="020B0604020202020204" pitchFamily="34" charset="0"/>
              </a:rPr>
              <a:t>Relaciones Comunitarias</a:t>
            </a:r>
            <a:endParaRPr lang="es-EC" dirty="0">
              <a:solidFill>
                <a:srgbClr val="222222"/>
              </a:solidFill>
              <a:effectLst/>
              <a:latin typeface="Arial" panose="020B0604020202020204" pitchFamily="34" charset="0"/>
              <a:ea typeface="Cambria" panose="02040503050406030204" pitchFamily="18" charset="0"/>
              <a:cs typeface="Arial" panose="020B0604020202020204" pitchFamily="34" charset="0"/>
            </a:endParaRPr>
          </a:p>
        </p:txBody>
      </p:sp>
      <p:sp>
        <p:nvSpPr>
          <p:cNvPr id="6" name="Rectángulo 5"/>
          <p:cNvSpPr/>
          <p:nvPr/>
        </p:nvSpPr>
        <p:spPr>
          <a:xfrm>
            <a:off x="5724101" y="2571845"/>
            <a:ext cx="6347978" cy="948337"/>
          </a:xfrm>
          <a:prstGeom prst="rect">
            <a:avLst/>
          </a:prstGeom>
        </p:spPr>
        <p:txBody>
          <a:bodyPr wrap="square">
            <a:spAutoFit/>
          </a:bodyPr>
          <a:lstStyle/>
          <a:p>
            <a:pPr marL="6350" algn="just">
              <a:lnSpc>
                <a:spcPct val="103000"/>
              </a:lnSpc>
              <a:spcAft>
                <a:spcPts val="0"/>
              </a:spcAft>
            </a:pPr>
            <a:r>
              <a:rPr lang="es-EC" dirty="0">
                <a:solidFill>
                  <a:srgbClr val="000000"/>
                </a:solidFill>
                <a:effectLst/>
                <a:latin typeface="Arial" panose="020B0604020202020204" pitchFamily="34" charset="0"/>
                <a:ea typeface="Cambria" panose="02040503050406030204" pitchFamily="18" charset="0"/>
              </a:rPr>
              <a:t>Las Instituciones que conforman el Comité llevan a cabo los proyectos planificados ya sea con presupuesto que representan erogación o no de recursos económicos.</a:t>
            </a:r>
            <a:endParaRPr lang="es-EC" dirty="0">
              <a:solidFill>
                <a:srgbClr val="222222"/>
              </a:solidFill>
              <a:effectLst/>
              <a:latin typeface="Calibri" panose="020F0502020204030204" pitchFamily="34" charset="0"/>
              <a:ea typeface="Calibri" panose="020F0502020204030204" pitchFamily="34" charset="0"/>
            </a:endParaRPr>
          </a:p>
        </p:txBody>
      </p:sp>
      <p:sp>
        <p:nvSpPr>
          <p:cNvPr id="7" name="Cerrar llave 6"/>
          <p:cNvSpPr/>
          <p:nvPr/>
        </p:nvSpPr>
        <p:spPr>
          <a:xfrm>
            <a:off x="5207235" y="2398269"/>
            <a:ext cx="300429" cy="13937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 name="Rectángulo 7"/>
          <p:cNvSpPr/>
          <p:nvPr/>
        </p:nvSpPr>
        <p:spPr>
          <a:xfrm>
            <a:off x="2069476" y="4946176"/>
            <a:ext cx="1505540" cy="369332"/>
          </a:xfrm>
          <a:prstGeom prst="rect">
            <a:avLst/>
          </a:prstGeom>
        </p:spPr>
        <p:txBody>
          <a:bodyPr wrap="none">
            <a:spAutoFit/>
          </a:bodyPr>
          <a:lstStyle/>
          <a:p>
            <a:r>
              <a:rPr lang="es-EC" b="1" i="1" u="sng" dirty="0">
                <a:latin typeface="Arial" panose="020B0604020202020204" pitchFamily="34" charset="0"/>
                <a:ea typeface="Cambria Math" panose="02040503050406030204" pitchFamily="18" charset="0"/>
                <a:cs typeface="Arial" panose="020B0604020202020204" pitchFamily="34" charset="0"/>
              </a:rPr>
              <a:t>Resultados:</a:t>
            </a:r>
          </a:p>
        </p:txBody>
      </p:sp>
      <p:sp>
        <p:nvSpPr>
          <p:cNvPr id="9" name="Rectángulo 8"/>
          <p:cNvSpPr/>
          <p:nvPr/>
        </p:nvSpPr>
        <p:spPr>
          <a:xfrm>
            <a:off x="1364105" y="5478005"/>
            <a:ext cx="6096000" cy="948337"/>
          </a:xfrm>
          <a:prstGeom prst="rect">
            <a:avLst/>
          </a:prstGeom>
        </p:spPr>
        <p:txBody>
          <a:bodyPr>
            <a:spAutoFit/>
          </a:bodyPr>
          <a:lstStyle/>
          <a:p>
            <a:pPr marL="342900" lvl="0" indent="-342900" algn="just">
              <a:lnSpc>
                <a:spcPct val="103000"/>
              </a:lnSpc>
              <a:spcAft>
                <a:spcPts val="0"/>
              </a:spcAft>
              <a:buFont typeface="Arial" panose="020B0604020202020204" pitchFamily="34" charset="0"/>
              <a:buChar char="-"/>
            </a:pPr>
            <a:r>
              <a:rPr lang="es-EC" dirty="0">
                <a:solidFill>
                  <a:srgbClr val="000000"/>
                </a:solidFill>
                <a:effectLst/>
                <a:latin typeface="Arial" panose="020B0604020202020204" pitchFamily="34" charset="0"/>
                <a:ea typeface="Cambria" panose="02040503050406030204" pitchFamily="18" charset="0"/>
              </a:rPr>
              <a:t>Informe de Cumplimiento del POA 2022.</a:t>
            </a:r>
            <a:endParaRPr lang="es-EC" dirty="0">
              <a:solidFill>
                <a:srgbClr val="222222"/>
              </a:solidFill>
              <a:effectLst/>
              <a:latin typeface="Calibri" panose="020F0502020204030204" pitchFamily="34" charset="0"/>
              <a:ea typeface="Cambria" panose="02040503050406030204" pitchFamily="18" charset="0"/>
            </a:endParaRPr>
          </a:p>
          <a:p>
            <a:pPr marL="342900" lvl="0" indent="-342900" algn="just">
              <a:lnSpc>
                <a:spcPct val="103000"/>
              </a:lnSpc>
              <a:spcAft>
                <a:spcPts val="0"/>
              </a:spcAft>
              <a:buFont typeface="Arial" panose="020B0604020202020204" pitchFamily="34" charset="0"/>
              <a:buChar char="-"/>
            </a:pPr>
            <a:r>
              <a:rPr lang="es-EC" dirty="0">
                <a:solidFill>
                  <a:srgbClr val="000000"/>
                </a:solidFill>
                <a:effectLst/>
                <a:latin typeface="Arial" panose="020B0604020202020204" pitchFamily="34" charset="0"/>
                <a:ea typeface="Cambria" panose="02040503050406030204" pitchFamily="18" charset="0"/>
              </a:rPr>
              <a:t>Informe de Cumplimiento del POA 2023.</a:t>
            </a:r>
            <a:endParaRPr lang="es-EC" dirty="0">
              <a:solidFill>
                <a:srgbClr val="222222"/>
              </a:solidFill>
              <a:effectLst/>
              <a:latin typeface="Calibri" panose="020F0502020204030204" pitchFamily="34" charset="0"/>
              <a:ea typeface="Cambria" panose="02040503050406030204" pitchFamily="18" charset="0"/>
            </a:endParaRPr>
          </a:p>
          <a:p>
            <a:pPr marL="342900" lvl="0" indent="-342900" algn="just">
              <a:lnSpc>
                <a:spcPct val="103000"/>
              </a:lnSpc>
              <a:spcAft>
                <a:spcPts val="0"/>
              </a:spcAft>
              <a:buFont typeface="Arial" panose="020B0604020202020204" pitchFamily="34" charset="0"/>
              <a:buChar char="-"/>
            </a:pPr>
            <a:r>
              <a:rPr lang="es-EC" dirty="0">
                <a:solidFill>
                  <a:srgbClr val="000000"/>
                </a:solidFill>
                <a:effectLst/>
                <a:latin typeface="Arial" panose="020B0604020202020204" pitchFamily="34" charset="0"/>
                <a:ea typeface="Cambria" panose="02040503050406030204" pitchFamily="18" charset="0"/>
              </a:rPr>
              <a:t>Convenios Suscritos en ejecución y liquidados.</a:t>
            </a:r>
            <a:endParaRPr lang="es-EC" dirty="0">
              <a:solidFill>
                <a:srgbClr val="222222"/>
              </a:solidFill>
              <a:effectLst/>
              <a:latin typeface="Calibri" panose="020F0502020204030204" pitchFamily="34" charset="0"/>
              <a:ea typeface="Cambria" panose="02040503050406030204" pitchFamily="18" charset="0"/>
            </a:endParaRPr>
          </a:p>
        </p:txBody>
      </p:sp>
      <p:pic>
        <p:nvPicPr>
          <p:cNvPr id="12" name="Imagen 11"/>
          <p:cNvPicPr>
            <a:picLocks noChangeAspect="1"/>
          </p:cNvPicPr>
          <p:nvPr/>
        </p:nvPicPr>
        <p:blipFill>
          <a:blip r:embed="rId2"/>
          <a:stretch>
            <a:fillRect/>
          </a:stretch>
        </p:blipFill>
        <p:spPr>
          <a:xfrm>
            <a:off x="7460105" y="3664755"/>
            <a:ext cx="4341368" cy="2932174"/>
          </a:xfrm>
          <a:prstGeom prst="rect">
            <a:avLst/>
          </a:prstGeom>
          <a:ln>
            <a:solidFill>
              <a:schemeClr val="tx1"/>
            </a:solidFill>
          </a:ln>
        </p:spPr>
      </p:pic>
    </p:spTree>
    <p:extLst>
      <p:ext uri="{BB962C8B-B14F-4D97-AF65-F5344CB8AC3E}">
        <p14:creationId xmlns:p14="http://schemas.microsoft.com/office/powerpoint/2010/main" val="81839518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137</TotalTime>
  <Words>605</Words>
  <Application>Microsoft Office PowerPoint</Application>
  <PresentationFormat>Panorámica</PresentationFormat>
  <Paragraphs>37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Cambria Math</vt:lpstr>
      <vt:lpstr>Century Gothic</vt:lpstr>
      <vt:lpstr>Wingdings 3</vt:lpstr>
      <vt:lpstr>Espiral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USER</cp:lastModifiedBy>
  <cp:revision>11</cp:revision>
  <dcterms:created xsi:type="dcterms:W3CDTF">2023-11-28T00:45:07Z</dcterms:created>
  <dcterms:modified xsi:type="dcterms:W3CDTF">2024-12-05T17:29:04Z</dcterms:modified>
</cp:coreProperties>
</file>